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84" r:id="rId18"/>
    <p:sldId id="266" r:id="rId19"/>
    <p:sldId id="268" r:id="rId20"/>
    <p:sldId id="276" r:id="rId21"/>
    <p:sldId id="269" r:id="rId22"/>
    <p:sldId id="280" r:id="rId23"/>
    <p:sldId id="281" r:id="rId24"/>
    <p:sldId id="282" r:id="rId25"/>
    <p:sldId id="283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7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𝛜 – 1e-14, then there are 1e14 partitions. How many times can we divide that by 2? log(1e14)/log(2) ~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A373-D634-6D42-B06B-0C4AAE801F43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A9061-4F5C-C54B-ABF6-32B9FEE643EF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E9213-3B89-1246-BD21-5E1C24467F29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F575-4905-4B4D-987E-62397F7C9B42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E86A-216E-4B45-861A-F08A06D9A779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CB78-EE48-3146-99F9-DB81210D010E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EB86-15CF-E241-A471-5A43E7EE85D6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E828-1C64-E444-9817-F8F6BDB94724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8B57-B44D-E048-895B-626BAD590EEC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8CA4-610B-9A45-A13B-0E19F6EE78F2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F60B-672B-7340-9125-B050ED049D20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F6565-177E-F149-97F0-62CEEAC4154E}" type="datetime4">
              <a:rPr lang="en-US" smtClean="0"/>
              <a:t>January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Computational Complexity</a:t>
            </a:r>
            <a:br>
              <a:rPr lang="en-US" sz="4200" dirty="0"/>
            </a:br>
            <a:r>
              <a:rPr lang="en-US" sz="4200" i="1" dirty="0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F8B303-A216-7A42-A9A9-B93C157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04BC44DD-46DC-4B4B-843B-5282D608717D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7472446D-3C33-194F-81A5-008A0DA3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4916B4C-9C3B-0F4D-88DC-05908086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8B956DF-2A12-0542-9E26-BDEDAE7ADB73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CA505B79-884D-3E45-9927-B843E5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817472F-69D1-EF41-AAFD-B20EFE90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CCA5789-5C4F-6243-89A7-4112BC64BE53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Estimating Complexity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general,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2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40F1AE7-EC2F-AF4B-811B-A96B47D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504DA0-58BD-614E-8E2B-80990CE5DCA0}" type="datetime4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6CF0DA-2A98-3F47-AADF-C8DED96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/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435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C30E3-DA3E-044D-A360-14ABB11B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07CE5A-B083-FA4D-A14B-662755BE9DA6}" type="datetime4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6C4ED77-8B0F-FB4C-A9A1-2BCA098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A66193-4C29-7548-A1BB-1FBAD6C9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9A8184B-7594-F841-8325-92FB027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6862E61-9DA9-5A4C-8099-7B81D53BFC7F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62439FC-32E1-E94F-B80C-49B84AEF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D59B756-3E64-5249-81FC-A0C7F63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8B7F607-29EF-094C-B32D-49BA69BED4E7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25D6622-0AB5-DA48-8A17-C7AB697C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3887B98-E7C0-0642-A0F1-B1C6DB3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79698A0-39FF-9047-AC6E-C9C30CE947A5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7C4A8-7146-284E-840D-929F5692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/>
              <a:t>What about </a:t>
            </a:r>
            <a:r>
              <a:rPr lang="en-US" i="1"/>
              <a:t>c</a:t>
            </a:r>
            <a:r>
              <a:rPr lang="en-US"/>
              <a:t>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2D53AB-B409-4EA8-982F-D200D638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2200" i="1"/>
              <a:t>c</a:t>
            </a:r>
            <a:r>
              <a:rPr lang="en-US" sz="2200"/>
              <a:t> can have several components.</a:t>
            </a:r>
          </a:p>
          <a:p>
            <a:r>
              <a:rPr lang="en-US" sz="2200"/>
              <a:t>It can be time.</a:t>
            </a:r>
          </a:p>
          <a:p>
            <a:r>
              <a:rPr lang="en-US" sz="2200"/>
              <a:t>It can be steps.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3627-9989-1A45-8383-A2958BBF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15C16E-EAEF-CB44-8922-21ADC8190BEB}" type="datetime4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24BC8-F492-3242-94B5-127A31E1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47C442BE-468C-704E-9516-208A9349C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17" r="11587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F96F0-2740-4A4E-AD50-494EDB35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3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E2794CA-15BC-1F40-B57C-76CB96A5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9826BCC-9720-3440-9578-C102D148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8DD64C2-0FE8-8341-8194-F66F5F7A7F40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37" y="1384296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87737" y="3863971"/>
                <a:ext cx="4605340" cy="165576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lang="en-US" sz="2000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kern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kern="1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b="0" i="1" kern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kern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000" b="0" i="1" kern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000" b="0" i="1" kern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2000" b="0" i="1" kern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kern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000" b="0" i="1" kern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 </m:t>
                      </m:r>
                      <m:r>
                        <a:rPr lang="en-US" sz="2000" b="0" i="1" kern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000" b="0" i="1" kern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000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000" b="0" i="1" kern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7737" y="3863971"/>
                <a:ext cx="4605340" cy="16557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4" y="2097585"/>
            <a:ext cx="5917401" cy="266283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CADDF0D-6FD8-C743-81FC-793A0AB3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DCFA70-412E-8742-953A-E988684449A8}" type="datetime4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1822637-8DD7-0E4A-A51D-731CF6C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3A7D879-97A4-6941-B9B1-248855A5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F1F382D-1083-824F-BCF2-02B8095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D273619-2CBE-8449-A75A-A329E58EB8B1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C5BB4C9-5867-3D43-9F34-7E5783B9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E263AD6-233E-2140-B441-932C8AC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05AE7DC-B680-DB49-AFFF-87A8F5B789CE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9A7219E-1F7F-C647-A4F6-E88E6CFF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915CFD3-E538-5345-9739-2AB85943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CA86381-6070-8243-B8A9-001FFDDC95F6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A8C60-DCBC-E44F-AA14-2AFC9B9E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about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D1A56-61C2-5246-A364-8BB28173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B1C377D-847A-504B-8B64-E03D786491A8}" type="datetime4">
              <a:rPr lang="en-US" sz="900" smtClean="0">
                <a:solidFill>
                  <a:schemeClr val="bg1"/>
                </a:solidFill>
              </a:rPr>
              <a:t>January 28, 2023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A4DB-5F1D-2D42-9EB5-E8CBC407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94BB0DA-A737-F941-B003-4DCBACD9120D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9D1D-DB64-B54C-A40D-45B20B11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 2023 Darrell Long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error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600" dirty="0"/>
                  <a:t>How large does that have to be for it to be less than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0" dirty="0"/>
              </a:p>
              <a:p>
                <a:r>
                  <a:rPr lang="en-US" sz="1600" dirty="0"/>
                  <a:t>The largest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b="0" dirty="0"/>
                  <a:t>, so we can figure it out!</a:t>
                </a:r>
              </a:p>
              <a:p>
                <a:endParaRPr lang="en-US" sz="1600" b="0" dirty="0"/>
              </a:p>
              <a:p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  <a:blipFill>
                <a:blip r:embed="rId2"/>
                <a:stretch>
                  <a:fillRect l="-590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30F034D-4CC2-FA43-98CC-04CDC24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3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solidFill>
                <a:srgbClr val="262626"/>
              </a:solidFill>
              <a:ln w="174625" cmpd="thinThick">
                <a:solidFill>
                  <a:srgbClr val="262626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>
                    <a:solidFill>
                      <a:srgbClr val="FFFFFF"/>
                    </a:solidFill>
                  </a:rPr>
                  <a:t>Let’s plot the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6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rgbClr val="2626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3CB7AFF-E394-BE4B-80D2-D88F9976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299"/>
            <a:ext cx="6284902" cy="3091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For 10 digits of accuracy, we will need at most 35 iterations!</a:t>
                </a:r>
              </a:p>
              <a:p>
                <a:r>
                  <a:rPr lang="en-US" sz="1800"/>
                  <a:t>We pick the largest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/>
                  <a:t>, in this case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800"/>
                  <a:t>.</a:t>
                </a:r>
              </a:p>
              <a:p>
                <a:r>
                  <a:rPr lang="en-US" sz="1800"/>
                  <a:t>We find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05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50B4-4D4A-4844-84D6-29578F4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9FE10B04-41B4-B14B-8B6C-39A45BCF4BFF}" type="datetime4">
              <a:rPr lang="en-US" smtClean="0">
                <a:solidFill>
                  <a:srgbClr val="FFFFFF"/>
                </a:solidFill>
              </a:rPr>
              <a:t>January 28,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8B8A-9B36-5043-B5AB-C96F2A5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2A10-B516-054B-8A47-A41996EF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9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5FF07-F011-354B-8210-F23EDFC3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what about this?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265FD7D-DD82-9D43-985F-878FC997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53"/>
          <a:stretch/>
        </p:blipFill>
        <p:spPr>
          <a:xfrm>
            <a:off x="4038600" y="965262"/>
            <a:ext cx="7188199" cy="49240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F5B7-7647-AF46-BBF3-5821FBC2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0A54B3-8B70-E64A-96FE-7338CFF7F8B5}" type="datetime4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January 28,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2BFB-4D39-D447-84DA-B9F2A9C8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4180-67AB-2547-84D4-3926DC8D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8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1C4E9-F941-A64B-93DB-5EE348F7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And these?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4432E8C-B5A0-9A4C-A93B-D32E6C00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6" y="424328"/>
            <a:ext cx="4335918" cy="397393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41D6D7-17A5-EF4E-84AD-9387BF3F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153882"/>
            <a:ext cx="5212080" cy="2514828"/>
          </a:xfrm>
          <a:prstGeom prst="rect">
            <a:avLst/>
          </a:prstGeom>
        </p:spPr>
      </p:pic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AE2D5E82-1DD9-41A7-AE37-AF7D7E2DD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9976" y="5010912"/>
                <a:ext cx="6976872" cy="134416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dirty="0">
                    <a:solidFill>
                      <a:schemeClr val="bg1"/>
                    </a:solidFill>
                  </a:rPr>
                  <a:t>The naïve algorithm can take as much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b="0" dirty="0">
                    <a:solidFill>
                      <a:schemeClr val="bg1"/>
                    </a:solidFill>
                  </a:rPr>
                  <a:t> time.</a:t>
                </a:r>
              </a:p>
              <a:p>
                <a:r>
                  <a:rPr lang="en-US" sz="1700" dirty="0">
                    <a:solidFill>
                      <a:schemeClr val="bg1"/>
                    </a:solidFill>
                  </a:rPr>
                  <a:t>The Euclidean algorithm takes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time.</a:t>
                </a:r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AE2D5E82-1DD9-41A7-AE37-AF7D7E2DD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9976" y="5010912"/>
                <a:ext cx="6976872" cy="1344168"/>
              </a:xfrm>
              <a:blipFill>
                <a:blip r:embed="rId4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E5CF-2CE7-FA46-B406-6916BBEF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556248"/>
            <a:ext cx="274320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DDF1E5B-CFA1-F14C-9651-A715B7A20E4E}" type="datetime4">
              <a:rPr lang="en-US" smtClean="0">
                <a:solidFill>
                  <a:schemeClr val="tx1">
                    <a:alpha val="70000"/>
                  </a:schemeClr>
                </a:solidFill>
              </a:rPr>
              <a:t>January 28,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71627-9F2F-314F-857B-1C1EFA46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C5BF-AABF-064B-A897-55DA5BB0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744" y="6556248"/>
            <a:ext cx="83210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6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 Extreme Example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3276" y="2050181"/>
                <a:ext cx="10410524" cy="4126782"/>
              </a:xfrm>
            </p:spPr>
            <p:txBody>
              <a:bodyPr>
                <a:normAutofit/>
              </a:bodyPr>
              <a:lstStyle/>
              <a:p>
                <a:r>
                  <a:rPr lang="en-US" sz="2200">
                    <a:solidFill>
                      <a:srgbClr val="FFFFFF"/>
                    </a:solidFill>
                  </a:rPr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>
                    <a:solidFill>
                      <a:srgbClr val="FFFFFF"/>
                    </a:solidFill>
                  </a:rPr>
                  <a:t> = 3,712,368,003,163,152,165,726,917,914,396,003,989,286,393,900,857,974,804,551,541</a:t>
                </a:r>
              </a:p>
              <a:p>
                <a:r>
                  <a:rPr lang="en-US" sz="2200">
                    <a:solidFill>
                      <a:srgbClr val="FFFFFF"/>
                    </a:solidFill>
                  </a:rPr>
                  <a:t>You could try every number 2, 3, 4, … and see if it divides </a:t>
                </a:r>
                <a:r>
                  <a:rPr lang="en-US" sz="2200" i="1">
                    <a:solidFill>
                      <a:srgbClr val="FFFFFF"/>
                    </a:solidFill>
                  </a:rPr>
                  <a:t>n</a:t>
                </a:r>
                <a:r>
                  <a:rPr lang="en-US" sz="2200">
                    <a:solidFill>
                      <a:srgbClr val="FFFFFF"/>
                    </a:solidFill>
                  </a:rPr>
                  <a:t>.</a:t>
                </a:r>
              </a:p>
              <a:p>
                <a:pPr lvl="1"/>
                <a:r>
                  <a:rPr lang="en-US" sz="2200">
                    <a:solidFill>
                      <a:srgbClr val="FFFFFF"/>
                    </a:solidFill>
                  </a:rPr>
                  <a:t>Your first success would be 1,821,640,449,726,328,871,578,165,744,201.</a:t>
                </a:r>
              </a:p>
              <a:p>
                <a:pPr lvl="1"/>
                <a:r>
                  <a:rPr lang="en-US" sz="2200">
                    <a:solidFill>
                      <a:srgbClr val="FFFFFF"/>
                    </a:solidFill>
                  </a:rPr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200" i="1" baseline="300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2200">
                    <a:solidFill>
                      <a:srgbClr val="FFFFFF"/>
                    </a:solidFill>
                  </a:rPr>
                  <a:t> years using your laptop.</a:t>
                </a:r>
              </a:p>
              <a:p>
                <a:r>
                  <a:rPr lang="en-US" sz="2200">
                    <a:solidFill>
                      <a:srgbClr val="FFFFFF"/>
                    </a:solidFill>
                  </a:rPr>
                  <a:t>Is this the best we can do?</a:t>
                </a:r>
              </a:p>
              <a:p>
                <a:pPr lvl="1"/>
                <a:r>
                  <a:rPr lang="en-US" sz="2200">
                    <a:solidFill>
                      <a:srgbClr val="FFFFFF"/>
                    </a:solidFill>
                  </a:rPr>
                  <a:t>We do not know. We </a:t>
                </a:r>
                <a:r>
                  <a:rPr lang="en-US" sz="2200" i="1">
                    <a:solidFill>
                      <a:srgbClr val="FFFFFF"/>
                    </a:solidFill>
                  </a:rPr>
                  <a:t>believe</a:t>
                </a:r>
                <a:r>
                  <a:rPr lang="en-US" sz="2200">
                    <a:solidFill>
                      <a:srgbClr val="FFFFFF"/>
                    </a:solidFill>
                  </a:rPr>
                  <a:t> that integer factorization is </a:t>
                </a:r>
                <a:r>
                  <a:rPr lang="en-US" sz="2200" i="1">
                    <a:solidFill>
                      <a:srgbClr val="FFFFFF"/>
                    </a:solidFill>
                  </a:rPr>
                  <a:t>hard</a:t>
                </a:r>
                <a:r>
                  <a:rPr lang="en-US" sz="2200">
                    <a:solidFill>
                      <a:srgbClr val="FFFFFF"/>
                    </a:solidFill>
                  </a:rPr>
                  <a:t>.</a:t>
                </a:r>
              </a:p>
              <a:p>
                <a:pPr lvl="1"/>
                <a:r>
                  <a:rPr lang="en-US" sz="2200">
                    <a:solidFill>
                      <a:srgbClr val="FFFFFF"/>
                    </a:solidFill>
                  </a:rPr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>
                    <a:solidFill>
                      <a:srgbClr val="FFFFFF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>
                    <a:solidFill>
                      <a:srgbClr val="FFFFFF"/>
                    </a:solidFill>
                  </a:rPr>
                  <a:t>time.</a:t>
                </a:r>
              </a:p>
              <a:p>
                <a:pPr lvl="1"/>
                <a:r>
                  <a:rPr lang="en-US" sz="2200">
                    <a:solidFill>
                      <a:srgbClr val="FFFFFF"/>
                    </a:solidFill>
                  </a:rPr>
                  <a:t>The best we know is the General number field sieve.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276" y="2050181"/>
                <a:ext cx="10410524" cy="4126782"/>
              </a:xfrm>
              <a:blipFill>
                <a:blip r:embed="rId2"/>
                <a:stretch>
                  <a:fillRect l="-731" t="-1840" r="-365" b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2E19771-2DFC-F243-B0FA-9880888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B48E7BC-6657-924B-963C-5DFB05F5002D}" type="datetime4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F3A73B4-460A-D74C-A455-DE1C093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Computer Scientists talk about the complexity of algorithms all the time.</a:t>
            </a:r>
          </a:p>
          <a:p>
            <a:r>
              <a:rPr lang="en-US" sz="2400">
                <a:solidFill>
                  <a:srgbClr val="FFFFFF"/>
                </a:solidFill>
              </a:rPr>
              <a:t>Complexity can measure </a:t>
            </a:r>
            <a:r>
              <a:rPr lang="en-US" sz="2400" i="1">
                <a:solidFill>
                  <a:srgbClr val="FFFFFF"/>
                </a:solidFill>
              </a:rPr>
              <a:t>time</a:t>
            </a:r>
            <a:r>
              <a:rPr lang="en-US" sz="2400">
                <a:solidFill>
                  <a:srgbClr val="FFFFFF"/>
                </a:solidFill>
              </a:rPr>
              <a:t>, </a:t>
            </a:r>
            <a:r>
              <a:rPr lang="en-US" sz="2400" i="1">
                <a:solidFill>
                  <a:srgbClr val="FFFFFF"/>
                </a:solidFill>
              </a:rPr>
              <a:t>space</a:t>
            </a:r>
            <a:r>
              <a:rPr lang="en-US" sz="2400">
                <a:solidFill>
                  <a:srgbClr val="FFFFFF"/>
                </a:solidFill>
              </a:rPr>
              <a:t> or both.</a:t>
            </a:r>
          </a:p>
          <a:p>
            <a:pPr lvl="1"/>
            <a:r>
              <a:rPr lang="en-US" i="1">
                <a:solidFill>
                  <a:srgbClr val="FFFFFF"/>
                </a:solidFill>
              </a:rPr>
              <a:t>Time</a:t>
            </a:r>
            <a:r>
              <a:rPr lang="en-US">
                <a:solidFill>
                  <a:srgbClr val="FFFFFF"/>
                </a:solidFill>
              </a:rPr>
              <a:t> is “how many steps it takes” and</a:t>
            </a:r>
          </a:p>
          <a:p>
            <a:pPr lvl="1"/>
            <a:r>
              <a:rPr lang="en-US" i="1">
                <a:solidFill>
                  <a:srgbClr val="FFFFFF"/>
                </a:solidFill>
              </a:rPr>
              <a:t>Space</a:t>
            </a:r>
            <a:r>
              <a:rPr lang="en-US">
                <a:solidFill>
                  <a:srgbClr val="FFFFFF"/>
                </a:solidFill>
              </a:rPr>
              <a:t> is “how much memory it uses”.</a:t>
            </a:r>
          </a:p>
          <a:p>
            <a:r>
              <a:rPr lang="en-US" sz="2400">
                <a:solidFill>
                  <a:srgbClr val="FFFFFF"/>
                </a:solidFill>
              </a:rPr>
              <a:t>The algorithm that you choose has the largest impact on the performance of your program.</a:t>
            </a:r>
          </a:p>
          <a:p>
            <a:r>
              <a:rPr lang="en-US" sz="2400">
                <a:solidFill>
                  <a:srgbClr val="FFFFFF"/>
                </a:solidFill>
              </a:rPr>
              <a:t>For </a:t>
            </a:r>
            <a:r>
              <a:rPr lang="en-US" sz="2400" i="1">
                <a:solidFill>
                  <a:srgbClr val="FFFFFF"/>
                </a:solidFill>
              </a:rPr>
              <a:t>small</a:t>
            </a:r>
            <a:r>
              <a:rPr lang="en-US" sz="2400">
                <a:solidFill>
                  <a:srgbClr val="FFFFFF"/>
                </a:solidFill>
              </a:rPr>
              <a:t> problems, it may be better to use a worse algorithm if the better algorithm that a larger constant.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But you need to take the time and examine it carefully.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EDCC0AB-1B34-C547-BDA0-730000E7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798E69-1A5B-1A47-AD84-BC07EF25BAF1}" type="datetime4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4C4D13E-4675-604A-9566-8912B01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3EAADE2-47C7-6D47-8C44-EF01D273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2B1046E-B1C1-7948-81EE-B5D96782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3D58FE1-2DCD-7C40-B672-3171F7CD6B19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F0F031B-C7A9-F948-B370-1F3C6D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D3E7F62-4511-5D49-A5A6-F7081457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4F2CDFD5-37BF-2245-A16E-BF3D4CEC8E25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D6EE5-B509-2148-8DB8-B6DCE54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6DA0CEA-3E95-6440-8D67-AB3260F0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E584EF7-2A7F-B44F-BDBB-76AA29A5296D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Exemplars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ED8FE51-09D3-2047-ADED-25D9F578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5C73DA-2EC8-124B-B013-E3AB0F8EB3CF}" type="datetime4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January 28,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651C4B-1304-1F4D-B43E-08748860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707048454"/>
                  </p:ext>
                </p:extLst>
              </p:nvPr>
            </p:nvGraphicFramePr>
            <p:xfrm>
              <a:off x="716280" y="1105228"/>
              <a:ext cx="6436548" cy="46475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766313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70235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736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707048454"/>
                  </p:ext>
                </p:extLst>
              </p:nvPr>
            </p:nvGraphicFramePr>
            <p:xfrm>
              <a:off x="716280" y="1105228"/>
              <a:ext cx="6436548" cy="4647550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766313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70235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736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120000" r="-133028" b="-5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225000" r="-133028" b="-5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317778" r="-133028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417778" r="-13302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517778" r="-13302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631818" r="-133028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677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t="-715556" r="-13302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59075" marR="194307" marT="129538" marB="129538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8262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4837C46-93ED-1B40-A5C9-BA4BA18A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9823" y="6492865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4A28CB8-EE2F-A040-8B21-581FAFB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2467" y="6255554"/>
            <a:ext cx="1240971" cy="365125"/>
          </a:xfrm>
        </p:spPr>
        <p:txBody>
          <a:bodyPr/>
          <a:lstStyle/>
          <a:p>
            <a:fld id="{18AD5933-510A-1F4B-9920-5CED9A1CAB85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35CE2AB-961E-354C-B95F-59DF4787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0D7F56-0033-9C49-9C5A-8667EF6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8203A37-5641-7741-9B59-1D57A1FF2FA3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5B7AFF-5543-F340-BF9C-3588ABC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9D2AC90-4313-0F4D-8677-F9D00811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34CA93E-9F9D-1943-B088-B658323EC0D9}" type="datetime4">
              <a:rPr lang="en-US" smtClean="0"/>
              <a:t>January 28,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1446</Words>
  <Application>Microsoft Macintosh PowerPoint</Application>
  <PresentationFormat>Widescreen</PresentationFormat>
  <Paragraphs>252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Tw Cen MT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What about c?</vt:lpstr>
      <vt:lpstr>So, what about recursion?</vt:lpstr>
      <vt:lpstr>What about this one?</vt:lpstr>
      <vt:lpstr>Recursive Fibonacci</vt:lpstr>
      <vt:lpstr>Same Value —  Different Algorithm</vt:lpstr>
      <vt:lpstr>What about this?</vt:lpstr>
      <vt:lpstr>Let’s plot the ratio (2π)^k/k!</vt:lpstr>
      <vt:lpstr>And what about this?</vt:lpstr>
      <vt:lpstr>And these?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Darrell Long</cp:lastModifiedBy>
  <cp:revision>14</cp:revision>
  <dcterms:created xsi:type="dcterms:W3CDTF">2019-09-26T04:51:09Z</dcterms:created>
  <dcterms:modified xsi:type="dcterms:W3CDTF">2023-01-29T00:33:45Z</dcterms:modified>
</cp:coreProperties>
</file>